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9CB9C"/>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GB" sz="1000">
                <a:solidFill>
                  <a:schemeClr val="dk2"/>
                </a:solidFill>
              </a:rPr>
              <a:t>‹#›</a:t>
            </a:fld>
            <a:endParaRPr lang="en-GB"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hyperlink" Target="http://alfristoncollege.linc-ed.com"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600" cy="2052600"/>
          </a:xfrm>
          <a:prstGeom prst="rect">
            <a:avLst/>
          </a:prstGeom>
        </p:spPr>
        <p:txBody>
          <a:bodyPr lIns="91425" tIns="91425" rIns="91425" bIns="91425" anchor="b" anchorCtr="0">
            <a:noAutofit/>
          </a:bodyPr>
          <a:lstStyle/>
          <a:p>
            <a:pPr lvl="0">
              <a:spcBef>
                <a:spcPts val="0"/>
              </a:spcBef>
              <a:buNone/>
            </a:pPr>
            <a:r>
              <a:rPr lang="en-GB"/>
              <a:t>Linc-ed</a:t>
            </a:r>
          </a:p>
        </p:txBody>
      </p:sp>
      <p:sp>
        <p:nvSpPr>
          <p:cNvPr id="55" name="Shape 55"/>
          <p:cNvSpPr txBox="1">
            <a:spLocks noGrp="1"/>
          </p:cNvSpPr>
          <p:nvPr>
            <p:ph type="subTitle" idx="1"/>
          </p:nvPr>
        </p:nvSpPr>
        <p:spPr>
          <a:xfrm>
            <a:off x="378625" y="2891500"/>
            <a:ext cx="8520600" cy="792600"/>
          </a:xfrm>
          <a:prstGeom prst="rect">
            <a:avLst/>
          </a:prstGeom>
        </p:spPr>
        <p:txBody>
          <a:bodyPr lIns="91425" tIns="91425" rIns="91425" bIns="91425" anchor="t" anchorCtr="0">
            <a:noAutofit/>
          </a:bodyPr>
          <a:lstStyle/>
          <a:p>
            <a:pPr lvl="0">
              <a:spcBef>
                <a:spcPts val="0"/>
              </a:spcBef>
              <a:buNone/>
            </a:pPr>
            <a:r>
              <a:rPr lang="en-GB"/>
              <a:t>Evidence and Learning Story for 11TGN</a:t>
            </a:r>
          </a:p>
        </p:txBody>
      </p:sp>
      <p:sp>
        <p:nvSpPr>
          <p:cNvPr id="56" name="Shape 56"/>
          <p:cNvSpPr txBox="1"/>
          <p:nvPr/>
        </p:nvSpPr>
        <p:spPr>
          <a:xfrm>
            <a:off x="713725" y="367475"/>
            <a:ext cx="7635600" cy="1179900"/>
          </a:xfrm>
          <a:prstGeom prst="rect">
            <a:avLst/>
          </a:prstGeom>
          <a:noFill/>
          <a:ln w="19050" cap="flat" cmpd="sng">
            <a:solidFill>
              <a:srgbClr val="000000"/>
            </a:solidFill>
            <a:prstDash val="solid"/>
            <a:round/>
            <a:headEnd type="none" w="med" len="med"/>
            <a:tailEnd type="none" w="med" len="med"/>
          </a:ln>
        </p:spPr>
        <p:txBody>
          <a:bodyPr lIns="91425" tIns="91425" rIns="91425" bIns="91425" anchor="t" anchorCtr="0">
            <a:noAutofit/>
          </a:bodyPr>
          <a:lstStyle/>
          <a:p>
            <a:pPr lvl="0" rtl="0">
              <a:spcBef>
                <a:spcPts val="1000"/>
              </a:spcBef>
              <a:buNone/>
            </a:pPr>
            <a:r>
              <a:rPr lang="en-GB" sz="2400" i="1">
                <a:solidFill>
                  <a:srgbClr val="000000"/>
                </a:solidFill>
              </a:rPr>
              <a:t>Telling your parents and teachers at Alfriston College what you have been doing in </a:t>
            </a:r>
            <a:r>
              <a:rPr lang="en-GB" sz="2400" i="1"/>
              <a:t>11TGN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GB"/>
              <a:t>Step 6: Knowledge self - </a:t>
            </a:r>
          </a:p>
          <a:p>
            <a:pPr lvl="0">
              <a:spcBef>
                <a:spcPts val="0"/>
              </a:spcBef>
              <a:buNone/>
            </a:pPr>
            <a:endParaRPr/>
          </a:p>
          <a:p>
            <a:pPr lvl="0">
              <a:spcBef>
                <a:spcPts val="0"/>
              </a:spcBef>
              <a:buNone/>
            </a:pPr>
            <a:r>
              <a:rPr lang="en-GB" sz="2400"/>
              <a:t>These artefacts [?]  are valuable/important to me because (link to 10ILAs and/or LLVs),   .... it shows the progress I have made in .... it shows I have made progress in collaboration and confidence especially ... it’s about something I am passionate about ... I got to present it to ... I now think ... I now wonder ...</a:t>
            </a:r>
          </a:p>
          <a:p>
            <a:pPr lvl="0">
              <a:spcBef>
                <a:spcPts val="0"/>
              </a:spcBef>
              <a:buNone/>
            </a:pPr>
            <a:endParaRPr sz="1400"/>
          </a:p>
          <a:p>
            <a:pPr lvl="0">
              <a:spcBef>
                <a:spcPts val="0"/>
              </a:spcBef>
              <a:buNone/>
            </a:pPr>
            <a:r>
              <a:rPr lang="en-GB" sz="1400"/>
              <a:t>The 10 Independent Learning Actions (10 ILAs): wise, caring, resilient, joyful, persevering, creative, collaborative. Enterprising, thinking, and curious.</a:t>
            </a:r>
          </a:p>
          <a:p>
            <a:pPr lvl="0">
              <a:spcBef>
                <a:spcPts val="0"/>
              </a:spcBef>
              <a:buNone/>
            </a:pPr>
            <a:endParaRPr sz="1400"/>
          </a:p>
          <a:p>
            <a:pPr lvl="0">
              <a:spcBef>
                <a:spcPts val="0"/>
              </a:spcBef>
              <a:buNone/>
            </a:pPr>
            <a:r>
              <a:rPr lang="en-GB" sz="1400"/>
              <a:t>Life Long Values (LLV’s): Connection, Confidence, Character and Competence.</a:t>
            </a:r>
          </a:p>
          <a:p>
            <a:pPr lvl="0">
              <a:spcBef>
                <a:spcPts val="0"/>
              </a:spcBef>
              <a:buClr>
                <a:schemeClr val="dk1"/>
              </a:buClr>
              <a:buSzPct val="61111"/>
              <a:buFont typeface="Arial"/>
              <a:buNone/>
            </a:pPr>
            <a:endParaRPr sz="1800"/>
          </a:p>
          <a:p>
            <a:pPr lvl="0">
              <a:spcBef>
                <a:spcPts val="0"/>
              </a:spcBef>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GB" dirty="0"/>
              <a:t>Step 7: Next - I still want to/need to work on .... </a:t>
            </a:r>
          </a:p>
          <a:p>
            <a:pPr lvl="0">
              <a:spcBef>
                <a:spcPts val="0"/>
              </a:spcBef>
              <a:buNone/>
            </a:pPr>
            <a:endParaRPr dirty="0"/>
          </a:p>
          <a:p>
            <a:pPr lvl="0">
              <a:spcBef>
                <a:spcPts val="0"/>
              </a:spcBef>
              <a:buNone/>
            </a:pPr>
            <a:r>
              <a:rPr lang="en-GB" dirty="0"/>
              <a:t>my next steps for these artefact are to  ... </a:t>
            </a:r>
          </a:p>
          <a:p>
            <a:pPr lvl="0">
              <a:spcBef>
                <a:spcPts val="0"/>
              </a:spcBef>
              <a:buNone/>
            </a:pPr>
            <a:endParaRPr dirty="0"/>
          </a:p>
          <a:p>
            <a:pPr lvl="0">
              <a:spcBef>
                <a:spcPts val="0"/>
              </a:spcBef>
              <a:buNone/>
            </a:pPr>
            <a:r>
              <a:rPr lang="en-GB" dirty="0"/>
              <a:t>I still want to/need to become more ... </a:t>
            </a:r>
          </a:p>
          <a:p>
            <a:pPr lvl="0">
              <a:spcBef>
                <a:spcPts val="0"/>
              </a:spcBef>
              <a:buNone/>
            </a:pPr>
            <a:endParaRPr dirty="0"/>
          </a:p>
          <a:p>
            <a:pPr lvl="0">
              <a:spcBef>
                <a:spcPts val="0"/>
              </a:spcBef>
              <a:buNone/>
            </a:pPr>
            <a:r>
              <a:rPr lang="en-GB" dirty="0"/>
              <a:t>I need to practise ....</a:t>
            </a:r>
          </a:p>
          <a:p>
            <a:pPr lvl="0">
              <a:spcBef>
                <a:spcPts val="0"/>
              </a:spcBef>
              <a:buClr>
                <a:schemeClr val="dk1"/>
              </a:buClr>
              <a:buSzPct val="39285"/>
              <a:buFont typeface="Arial"/>
              <a:buNone/>
            </a:pPr>
            <a:endParaRPr dirty="0"/>
          </a:p>
          <a:p>
            <a:pPr lvl="0">
              <a:spcBef>
                <a:spcPts val="0"/>
              </a:spcBef>
              <a:buNone/>
            </a:pPr>
            <a:r>
              <a:rPr lang="en-GB" sz="1800" dirty="0" err="1"/>
              <a:t>Eg</a:t>
            </a:r>
            <a:r>
              <a:rPr lang="en-GB" sz="1800" dirty="0"/>
              <a:t>. </a:t>
            </a:r>
            <a:r>
              <a:rPr lang="en-GB" sz="1800" dirty="0" smtClean="0"/>
              <a:t>computer programming using MakeCode and Minecraft</a:t>
            </a:r>
            <a:endParaRPr lang="en-GB"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Clr>
                <a:schemeClr val="dk1"/>
              </a:buClr>
              <a:buSzPct val="39285"/>
              <a:buFont typeface="Arial"/>
              <a:buNone/>
            </a:pPr>
            <a:r>
              <a:rPr lang="en-GB" dirty="0"/>
              <a:t>Learning intentions</a:t>
            </a:r>
          </a:p>
          <a:p>
            <a:pPr lvl="0">
              <a:spcBef>
                <a:spcPts val="0"/>
              </a:spcBef>
              <a:buClr>
                <a:schemeClr val="dk1"/>
              </a:buClr>
              <a:buSzPct val="61111"/>
              <a:buFont typeface="Arial"/>
              <a:buNone/>
            </a:pPr>
            <a:endParaRPr sz="1800" dirty="0"/>
          </a:p>
          <a:p>
            <a:pPr marL="457200" lvl="0" indent="-342900" rtl="0">
              <a:spcBef>
                <a:spcPts val="1000"/>
              </a:spcBef>
              <a:buSzPct val="100000"/>
              <a:buChar char="●"/>
            </a:pPr>
            <a:r>
              <a:rPr lang="en-GB" sz="1800" dirty="0"/>
              <a:t>Find a </a:t>
            </a:r>
            <a:r>
              <a:rPr lang="en-GB" sz="1800" dirty="0" err="1"/>
              <a:t>Linc</a:t>
            </a:r>
            <a:r>
              <a:rPr lang="en-GB" sz="1800" dirty="0"/>
              <a:t>-Ed email in your school Gmail </a:t>
            </a:r>
          </a:p>
          <a:p>
            <a:pPr marL="457200" lvl="0" indent="-342900" rtl="0">
              <a:spcBef>
                <a:spcPts val="1000"/>
              </a:spcBef>
              <a:buSzPct val="100000"/>
              <a:buChar char="●"/>
            </a:pPr>
            <a:r>
              <a:rPr lang="en-GB" sz="1800" dirty="0"/>
              <a:t>Login to </a:t>
            </a:r>
            <a:r>
              <a:rPr lang="en-GB" sz="1800" dirty="0" err="1"/>
              <a:t>Linc</a:t>
            </a:r>
            <a:r>
              <a:rPr lang="en-GB" sz="1800" dirty="0"/>
              <a:t>-Ed</a:t>
            </a:r>
          </a:p>
          <a:p>
            <a:pPr marL="457200" lvl="0" indent="-342900" rtl="0">
              <a:spcBef>
                <a:spcPts val="1000"/>
              </a:spcBef>
              <a:buSzPct val="100000"/>
              <a:buChar char="●"/>
            </a:pPr>
            <a:r>
              <a:rPr lang="en-GB" sz="1800" dirty="0"/>
              <a:t>Follow </a:t>
            </a:r>
            <a:r>
              <a:rPr lang="en-GB" sz="1800" dirty="0" err="1"/>
              <a:t>Linc</a:t>
            </a:r>
            <a:r>
              <a:rPr lang="en-GB" sz="1800" dirty="0"/>
              <a:t>-Ed steps to tell your parents and teachers at </a:t>
            </a:r>
            <a:r>
              <a:rPr lang="en-GB" sz="1800" dirty="0" err="1"/>
              <a:t>Alfriston</a:t>
            </a:r>
            <a:r>
              <a:rPr lang="en-GB" sz="1800" dirty="0"/>
              <a:t> College what you are doing in 11TGN</a:t>
            </a:r>
          </a:p>
          <a:p>
            <a:pPr marL="457200" lvl="0" indent="-342900" rtl="0">
              <a:spcBef>
                <a:spcPts val="1000"/>
              </a:spcBef>
              <a:buSzPct val="100000"/>
              <a:buChar char="●"/>
            </a:pPr>
            <a:r>
              <a:rPr lang="en-GB" sz="1800" dirty="0"/>
              <a:t>Create a learning story about the learning you have been doing in 11TGN - using your </a:t>
            </a:r>
            <a:r>
              <a:rPr lang="en-GB" sz="1800" dirty="0" smtClean="0"/>
              <a:t>MakeCode programs, and other learning in programming</a:t>
            </a:r>
            <a:endParaRPr lang="en-GB" sz="1800" dirty="0"/>
          </a:p>
          <a:p>
            <a:pPr lvl="0" rtl="0">
              <a:spcBef>
                <a:spcPts val="1000"/>
              </a:spcBef>
              <a:buClr>
                <a:schemeClr val="dk1"/>
              </a:buClr>
              <a:buSzPct val="61111"/>
              <a:buFont typeface="Arial"/>
              <a:buNone/>
            </a:pPr>
            <a:endParaRPr sz="1800" dirty="0"/>
          </a:p>
          <a:p>
            <a:pPr lvl="0">
              <a:spcBef>
                <a:spcPts val="0"/>
              </a:spcBef>
              <a:buNone/>
            </a:pP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Clr>
                <a:schemeClr val="dk1"/>
              </a:buClr>
              <a:buSzPct val="39285"/>
              <a:buFont typeface="Arial"/>
              <a:buNone/>
            </a:pPr>
            <a:r>
              <a:rPr lang="en-GB"/>
              <a:t>Go to your school Gmail account</a:t>
            </a:r>
          </a:p>
          <a:p>
            <a:pPr lvl="0">
              <a:spcBef>
                <a:spcPts val="0"/>
              </a:spcBef>
              <a:buClr>
                <a:schemeClr val="dk1"/>
              </a:buClr>
              <a:buSzPct val="45833"/>
              <a:buFont typeface="Arial"/>
              <a:buNone/>
            </a:pPr>
            <a:endParaRPr sz="2400"/>
          </a:p>
          <a:p>
            <a:pPr marL="457200" lvl="0" indent="-381000" rtl="0">
              <a:spcBef>
                <a:spcPts val="1000"/>
              </a:spcBef>
              <a:buSzPct val="100000"/>
              <a:buChar char="●"/>
            </a:pPr>
            <a:r>
              <a:rPr lang="en-GB" sz="2400"/>
              <a:t>You will need to sign in to Google using your school email address</a:t>
            </a:r>
          </a:p>
          <a:p>
            <a:pPr marL="457200" lvl="0" indent="-381000" rtl="0">
              <a:spcBef>
                <a:spcPts val="1000"/>
              </a:spcBef>
              <a:buSzPct val="100000"/>
              <a:buChar char="●"/>
            </a:pPr>
            <a:r>
              <a:rPr lang="en-GB" sz="2400"/>
              <a:t>Find the Linc-Ed email</a:t>
            </a:r>
          </a:p>
          <a:p>
            <a:pPr marL="457200" lvl="0" indent="-381000" rtl="0">
              <a:spcBef>
                <a:spcPts val="1000"/>
              </a:spcBef>
              <a:buSzPct val="100000"/>
              <a:buChar char="●"/>
            </a:pPr>
            <a:r>
              <a:rPr lang="en-GB" sz="2400"/>
              <a:t>Click on the link </a:t>
            </a:r>
            <a:r>
              <a:rPr lang="en-GB" sz="2400" u="sng">
                <a:solidFill>
                  <a:schemeClr val="accent5"/>
                </a:solidFill>
                <a:hlinkClick r:id="rId3"/>
              </a:rPr>
              <a:t>http://alfristoncollege.linc-ed.com</a:t>
            </a:r>
          </a:p>
          <a:p>
            <a:pPr marL="457200" lvl="0" indent="-381000" rtl="0">
              <a:spcBef>
                <a:spcPts val="1000"/>
              </a:spcBef>
              <a:buSzPct val="100000"/>
              <a:buChar char="●"/>
            </a:pPr>
            <a:r>
              <a:rPr lang="en-GB" sz="2400"/>
              <a:t>Use your email and password (in the email) to sign in</a:t>
            </a:r>
          </a:p>
          <a:p>
            <a:pPr lvl="0">
              <a:spcBef>
                <a:spcPts val="0"/>
              </a:spcBef>
              <a:buClr>
                <a:schemeClr val="dk1"/>
              </a:buClr>
              <a:buSzPct val="39285"/>
              <a:buFont typeface="Arial"/>
              <a:buNone/>
            </a:pPr>
            <a:endParaRPr/>
          </a:p>
          <a:p>
            <a:pPr lvl="0">
              <a:spcBef>
                <a:spcPts val="0"/>
              </a:spcBef>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311700" y="445025"/>
            <a:ext cx="8520600" cy="4170000"/>
          </a:xfrm>
          <a:prstGeom prst="rect">
            <a:avLst/>
          </a:prstGeom>
        </p:spPr>
        <p:txBody>
          <a:bodyPr lIns="91425" tIns="91425" rIns="91425" bIns="91425" anchor="t" anchorCtr="0">
            <a:noAutofit/>
          </a:bodyPr>
          <a:lstStyle/>
          <a:p>
            <a:pPr lvl="0">
              <a:spcBef>
                <a:spcPts val="0"/>
              </a:spcBef>
              <a:buClr>
                <a:schemeClr val="dk1"/>
              </a:buClr>
              <a:buSzPct val="39285"/>
              <a:buFont typeface="Arial"/>
              <a:buNone/>
            </a:pPr>
            <a:r>
              <a:rPr lang="en-GB" b="1" dirty="0"/>
              <a:t>Add a title</a:t>
            </a:r>
          </a:p>
          <a:p>
            <a:pPr lvl="0">
              <a:spcBef>
                <a:spcPts val="0"/>
              </a:spcBef>
              <a:buClr>
                <a:schemeClr val="dk1"/>
              </a:buClr>
              <a:buSzPct val="39285"/>
              <a:buFont typeface="Arial"/>
              <a:buNone/>
            </a:pPr>
            <a:endParaRPr dirty="0"/>
          </a:p>
          <a:p>
            <a:pPr lvl="0">
              <a:spcBef>
                <a:spcPts val="0"/>
              </a:spcBef>
              <a:buClr>
                <a:schemeClr val="dk1"/>
              </a:buClr>
              <a:buSzPct val="45833"/>
              <a:buFont typeface="Arial"/>
              <a:buNone/>
            </a:pPr>
            <a:r>
              <a:rPr lang="en-GB" sz="2400" b="1" dirty="0"/>
              <a:t>Step 1</a:t>
            </a:r>
            <a:r>
              <a:rPr lang="en-GB" sz="2400" dirty="0"/>
              <a:t>: Type in a title for your story with the Class and Focus of Learning </a:t>
            </a:r>
            <a:r>
              <a:rPr lang="en-GB" sz="2400" dirty="0" err="1"/>
              <a:t>eg</a:t>
            </a:r>
            <a:r>
              <a:rPr lang="en-GB" sz="2400" dirty="0"/>
              <a:t> 11TGN1 - </a:t>
            </a:r>
            <a:r>
              <a:rPr lang="en-GB" sz="2400" dirty="0" smtClean="0"/>
              <a:t>Computer programming using MakeCode and Minecraft.</a:t>
            </a:r>
            <a:endParaRPr lang="en-GB" sz="2400" dirty="0"/>
          </a:p>
          <a:p>
            <a:pPr lvl="0">
              <a:spcBef>
                <a:spcPts val="0"/>
              </a:spcBef>
              <a:buClr>
                <a:schemeClr val="dk1"/>
              </a:buClr>
              <a:buSzPct val="45833"/>
              <a:buFont typeface="Arial"/>
              <a:buNone/>
            </a:pPr>
            <a:endParaRPr sz="2400" dirty="0"/>
          </a:p>
          <a:p>
            <a:pPr lvl="0">
              <a:spcBef>
                <a:spcPts val="0"/>
              </a:spcBef>
              <a:buClr>
                <a:schemeClr val="dk1"/>
              </a:buClr>
              <a:buSzPct val="45833"/>
              <a:buFont typeface="Arial"/>
              <a:buNone/>
            </a:pPr>
            <a:endParaRPr sz="2400" dirty="0"/>
          </a:p>
          <a:p>
            <a:pPr lvl="0">
              <a:spcBef>
                <a:spcPts val="0"/>
              </a:spcBef>
              <a:buNone/>
            </a:pP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311700" y="445024"/>
            <a:ext cx="8520600" cy="4182393"/>
          </a:xfrm>
          <a:prstGeom prst="rect">
            <a:avLst/>
          </a:prstGeom>
        </p:spPr>
        <p:txBody>
          <a:bodyPr lIns="91425" tIns="91425" rIns="91425" bIns="91425" anchor="t" anchorCtr="0">
            <a:noAutofit/>
          </a:bodyPr>
          <a:lstStyle/>
          <a:p>
            <a:pPr lvl="0">
              <a:spcBef>
                <a:spcPts val="0"/>
              </a:spcBef>
              <a:buClr>
                <a:schemeClr val="dk1"/>
              </a:buClr>
              <a:buSzPct val="45833"/>
              <a:buFont typeface="Arial"/>
              <a:buNone/>
            </a:pPr>
            <a:r>
              <a:rPr lang="en-GB" dirty="0"/>
              <a:t>Miss a line between each section of your story.</a:t>
            </a:r>
          </a:p>
          <a:p>
            <a:pPr lvl="0">
              <a:spcBef>
                <a:spcPts val="0"/>
              </a:spcBef>
              <a:buNone/>
            </a:pPr>
            <a:r>
              <a:rPr lang="en-GB" sz="2400" b="1" dirty="0"/>
              <a:t>Add evidence of your work</a:t>
            </a:r>
          </a:p>
          <a:p>
            <a:pPr lvl="0" rtl="0">
              <a:spcBef>
                <a:spcPts val="0"/>
              </a:spcBef>
              <a:buNone/>
            </a:pPr>
            <a:r>
              <a:rPr lang="en-GB" sz="2400" b="1" dirty="0"/>
              <a:t>Step 2</a:t>
            </a:r>
            <a:r>
              <a:rPr lang="en-GB" sz="2400" dirty="0"/>
              <a:t>: </a:t>
            </a:r>
          </a:p>
          <a:p>
            <a:pPr marL="101600" lvl="0" rtl="0">
              <a:spcBef>
                <a:spcPts val="0"/>
              </a:spcBef>
              <a:buSzPct val="100000"/>
            </a:pPr>
            <a:r>
              <a:rPr lang="en-GB" sz="2000" dirty="0" smtClean="0"/>
              <a:t/>
            </a:r>
            <a:br>
              <a:rPr lang="en-GB" sz="2000" dirty="0" smtClean="0"/>
            </a:br>
            <a:r>
              <a:rPr lang="en-GB" sz="2000" dirty="0" smtClean="0"/>
              <a:t>Find </a:t>
            </a:r>
            <a:r>
              <a:rPr lang="en-GB" sz="2000" dirty="0"/>
              <a:t>your 11TGN </a:t>
            </a:r>
            <a:r>
              <a:rPr lang="en-GB" sz="2000" dirty="0" smtClean="0"/>
              <a:t>Programming </a:t>
            </a:r>
            <a:r>
              <a:rPr lang="en-GB" sz="2000" dirty="0" smtClean="0"/>
              <a:t>work</a:t>
            </a:r>
            <a:r>
              <a:rPr lang="en-GB" sz="2000" dirty="0"/>
              <a:t>. Embed the </a:t>
            </a:r>
            <a:r>
              <a:rPr lang="en-GB" sz="2000" dirty="0" smtClean="0"/>
              <a:t>evidence (not your assessment) </a:t>
            </a:r>
            <a:r>
              <a:rPr lang="en-GB" sz="2000" dirty="0"/>
              <a:t>to go with your story from your google drive or you can drag and drop files from your computer</a:t>
            </a:r>
            <a:r>
              <a:rPr lang="en-GB" sz="2000" dirty="0" smtClean="0"/>
              <a:t>. </a:t>
            </a:r>
            <a:br>
              <a:rPr lang="en-GB" sz="2000" dirty="0" smtClean="0"/>
            </a:br>
            <a:r>
              <a:rPr lang="en-GB" sz="2000" dirty="0"/>
              <a:t/>
            </a:r>
            <a:br>
              <a:rPr lang="en-GB" sz="2000" dirty="0"/>
            </a:br>
            <a:r>
              <a:rPr lang="en-GB" sz="2000" dirty="0" smtClean="0"/>
              <a:t>The evidence could be a screenshot, or a snipping from the screen.</a:t>
            </a:r>
            <a:br>
              <a:rPr lang="en-GB" sz="2000" dirty="0" smtClean="0"/>
            </a:br>
            <a:r>
              <a:rPr lang="en-GB" sz="2000" dirty="0" smtClean="0"/>
              <a:t>Use the ‘</a:t>
            </a:r>
            <a:r>
              <a:rPr lang="en-GB" sz="2000" b="1" dirty="0" err="1" smtClean="0"/>
              <a:t>prt</a:t>
            </a:r>
            <a:r>
              <a:rPr lang="en-GB" sz="2000" b="1" dirty="0" smtClean="0"/>
              <a:t> </a:t>
            </a:r>
            <a:r>
              <a:rPr lang="en-GB" sz="2000" b="1" dirty="0" err="1" smtClean="0"/>
              <a:t>sc</a:t>
            </a:r>
            <a:r>
              <a:rPr lang="en-GB" sz="2000" dirty="0" smtClean="0"/>
              <a:t>’ key on your keyboard for a screenshot</a:t>
            </a:r>
            <a:br>
              <a:rPr lang="en-GB" sz="2000" dirty="0" smtClean="0"/>
            </a:br>
            <a:r>
              <a:rPr lang="en-GB" sz="2000" dirty="0" smtClean="0"/>
              <a:t>Us the </a:t>
            </a:r>
            <a:r>
              <a:rPr lang="en-GB" sz="2000" b="1" dirty="0" smtClean="0"/>
              <a:t>Snipping tool </a:t>
            </a:r>
            <a:r>
              <a:rPr lang="en-GB" sz="2000" dirty="0" smtClean="0"/>
              <a:t>to get a snip from the screen</a:t>
            </a:r>
            <a:endParaRPr lang="en-GB"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311700" y="445025"/>
            <a:ext cx="8520600" cy="4146600"/>
          </a:xfrm>
          <a:prstGeom prst="rect">
            <a:avLst/>
          </a:prstGeom>
        </p:spPr>
        <p:txBody>
          <a:bodyPr lIns="91425" tIns="91425" rIns="91425" bIns="91425" anchor="t" anchorCtr="0">
            <a:noAutofit/>
          </a:bodyPr>
          <a:lstStyle/>
          <a:p>
            <a:pPr lvl="0" rtl="0">
              <a:lnSpc>
                <a:spcPct val="115000"/>
              </a:lnSpc>
              <a:spcBef>
                <a:spcPts val="0"/>
              </a:spcBef>
              <a:buClr>
                <a:schemeClr val="dk1"/>
              </a:buClr>
              <a:buSzPct val="45833"/>
              <a:buFont typeface="Arial"/>
              <a:buNone/>
            </a:pPr>
            <a:r>
              <a:rPr lang="en-GB" sz="2400" b="1" dirty="0"/>
              <a:t>Step 3: Context </a:t>
            </a:r>
            <a:r>
              <a:rPr lang="en-GB" sz="2400" dirty="0"/>
              <a:t>-  where does this learning come from, where does it sit? </a:t>
            </a:r>
          </a:p>
          <a:p>
            <a:pPr lvl="0">
              <a:spcBef>
                <a:spcPts val="0"/>
              </a:spcBef>
              <a:buNone/>
            </a:pPr>
            <a:endParaRPr sz="1800" dirty="0"/>
          </a:p>
          <a:p>
            <a:pPr lvl="0">
              <a:spcBef>
                <a:spcPts val="0"/>
              </a:spcBef>
              <a:buNone/>
            </a:pPr>
            <a:r>
              <a:rPr lang="en-GB" sz="2400" dirty="0"/>
              <a:t>E.g. This is the work I have done on …</a:t>
            </a:r>
          </a:p>
          <a:p>
            <a:pPr lvl="0">
              <a:spcBef>
                <a:spcPts val="0"/>
              </a:spcBef>
              <a:buNone/>
            </a:pPr>
            <a:endParaRPr sz="2400" dirty="0"/>
          </a:p>
          <a:p>
            <a:pPr lvl="0">
              <a:spcBef>
                <a:spcPts val="0"/>
              </a:spcBef>
              <a:buNone/>
            </a:pPr>
            <a:r>
              <a:rPr lang="en-GB" sz="2400" dirty="0"/>
              <a:t>It shows the …</a:t>
            </a:r>
          </a:p>
          <a:p>
            <a:pPr lvl="0">
              <a:spcBef>
                <a:spcPts val="0"/>
              </a:spcBef>
              <a:buNone/>
            </a:pPr>
            <a:endParaRPr sz="2400" dirty="0"/>
          </a:p>
          <a:p>
            <a:pPr lvl="0">
              <a:spcBef>
                <a:spcPts val="0"/>
              </a:spcBef>
              <a:buNone/>
            </a:pPr>
            <a:r>
              <a:rPr lang="en-GB" sz="2400" dirty="0"/>
              <a:t>It relates to this </a:t>
            </a:r>
            <a:r>
              <a:rPr lang="en-GB" sz="2400" dirty="0" smtClean="0"/>
              <a:t>course 11TGN </a:t>
            </a:r>
            <a:r>
              <a:rPr lang="en-GB" sz="2400" dirty="0"/>
              <a:t>by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388175" y="292075"/>
            <a:ext cx="8520600" cy="572700"/>
          </a:xfrm>
          <a:prstGeom prst="rect">
            <a:avLst/>
          </a:prstGeom>
        </p:spPr>
        <p:txBody>
          <a:bodyPr lIns="91425" tIns="91425" rIns="91425" bIns="91425" anchor="t" anchorCtr="0">
            <a:noAutofit/>
          </a:bodyPr>
          <a:lstStyle/>
          <a:p>
            <a:pPr lvl="0" rtl="0">
              <a:lnSpc>
                <a:spcPct val="115000"/>
              </a:lnSpc>
              <a:spcBef>
                <a:spcPts val="0"/>
              </a:spcBef>
              <a:buNone/>
            </a:pPr>
            <a:r>
              <a:rPr lang="en-GB" sz="2400" b="1" dirty="0"/>
              <a:t>Step 4: Knowledge that  - what have you learnt so far? </a:t>
            </a:r>
          </a:p>
          <a:p>
            <a:pPr lvl="0" rtl="0">
              <a:lnSpc>
                <a:spcPct val="115000"/>
              </a:lnSpc>
              <a:spcBef>
                <a:spcPts val="0"/>
              </a:spcBef>
              <a:buNone/>
            </a:pPr>
            <a:r>
              <a:rPr lang="en-GB" sz="2400" dirty="0" err="1"/>
              <a:t>Eg</a:t>
            </a:r>
            <a:r>
              <a:rPr lang="en-GB" sz="2400" dirty="0"/>
              <a:t> I have learnt about... </a:t>
            </a:r>
            <a:r>
              <a:rPr lang="en-GB" sz="2400" dirty="0" smtClean="0"/>
              <a:t>(</a:t>
            </a:r>
            <a:r>
              <a:rPr lang="en-GB" sz="1800" dirty="0" smtClean="0"/>
              <a:t>computer programming)</a:t>
            </a:r>
            <a:endParaRPr lang="en-GB" sz="1800" dirty="0"/>
          </a:p>
          <a:p>
            <a:pPr lvl="0" rtl="0">
              <a:lnSpc>
                <a:spcPct val="115000"/>
              </a:lnSpc>
              <a:spcBef>
                <a:spcPts val="0"/>
              </a:spcBef>
              <a:buNone/>
            </a:pPr>
            <a:r>
              <a:rPr lang="en-GB" sz="2400" dirty="0"/>
              <a:t>I thought about .... </a:t>
            </a:r>
            <a:r>
              <a:rPr lang="en-GB" sz="2400" dirty="0" smtClean="0"/>
              <a:t>(</a:t>
            </a:r>
            <a:r>
              <a:rPr lang="en-GB" sz="1800" dirty="0" smtClean="0"/>
              <a:t>learning about </a:t>
            </a:r>
            <a:r>
              <a:rPr lang="en-GB" sz="1800" dirty="0" smtClean="0"/>
              <a:t>computer programming </a:t>
            </a:r>
            <a:r>
              <a:rPr lang="en-GB" sz="1800" dirty="0" smtClean="0"/>
              <a:t>theory, </a:t>
            </a:r>
            <a:r>
              <a:rPr lang="en-GB" sz="1800" dirty="0" smtClean="0"/>
              <a:t>variables, if statements, loops, user input, sensing, commenting, expected and boundary test cases etc.)</a:t>
            </a:r>
            <a:r>
              <a:rPr lang="en-GB" sz="1800" dirty="0" smtClean="0"/>
              <a:t/>
            </a:r>
            <a:br>
              <a:rPr lang="en-GB" sz="1800" dirty="0" smtClean="0"/>
            </a:br>
            <a:r>
              <a:rPr lang="en-GB" sz="2400" dirty="0" smtClean="0"/>
              <a:t>I </a:t>
            </a:r>
            <a:r>
              <a:rPr lang="en-GB" sz="2400" dirty="0"/>
              <a:t>have being able to … </a:t>
            </a:r>
            <a:r>
              <a:rPr lang="en-GB" sz="2400" dirty="0" smtClean="0"/>
              <a:t>(</a:t>
            </a:r>
            <a:r>
              <a:rPr lang="en-GB" sz="1800" dirty="0" smtClean="0"/>
              <a:t>make, run, document, and test programs</a:t>
            </a:r>
            <a:r>
              <a:rPr lang="en-GB" sz="2400" dirty="0" smtClean="0"/>
              <a:t>)</a:t>
            </a:r>
            <a:endParaRPr lang="en-GB" sz="2400" dirty="0"/>
          </a:p>
          <a:p>
            <a:pPr lvl="0" rtl="0">
              <a:lnSpc>
                <a:spcPct val="100000"/>
              </a:lnSpc>
              <a:spcBef>
                <a:spcPts val="0"/>
              </a:spcBef>
              <a:buNone/>
            </a:pPr>
            <a:endParaRPr sz="2400" dirty="0"/>
          </a:p>
          <a:p>
            <a:pPr lvl="0" rtl="0">
              <a:lnSpc>
                <a:spcPct val="115000"/>
              </a:lnSpc>
              <a:spcBef>
                <a:spcPts val="0"/>
              </a:spcBef>
              <a:buNone/>
            </a:pPr>
            <a:r>
              <a:rPr lang="en-US" sz="1800" b="1" dirty="0" smtClean="0"/>
              <a:t>Give an example</a:t>
            </a:r>
            <a:endParaRPr sz="1800" b="1" dirty="0"/>
          </a:p>
          <a:p>
            <a:pPr lvl="0" rtl="0">
              <a:lnSpc>
                <a:spcPct val="115000"/>
              </a:lnSpc>
              <a:spcBef>
                <a:spcPts val="0"/>
              </a:spcBef>
              <a:buClr>
                <a:schemeClr val="dk1"/>
              </a:buClr>
              <a:buSzPct val="45833"/>
              <a:buFont typeface="Arial"/>
              <a:buNone/>
            </a:pPr>
            <a:endParaRPr sz="2400" b="1" dirty="0"/>
          </a:p>
          <a:p>
            <a:pPr lvl="0">
              <a:spcBef>
                <a:spcPts val="0"/>
              </a:spcBef>
              <a:buNone/>
            </a:pP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lnSpc>
                <a:spcPct val="115000"/>
              </a:lnSpc>
              <a:spcBef>
                <a:spcPts val="0"/>
              </a:spcBef>
              <a:buClr>
                <a:schemeClr val="dk1"/>
              </a:buClr>
              <a:buSzPct val="45833"/>
              <a:buFont typeface="Arial"/>
              <a:buNone/>
            </a:pPr>
            <a:r>
              <a:rPr lang="en-GB" sz="2400" b="1" dirty="0"/>
              <a:t>Step 4: Knowledge that  - what have you learnt so far? </a:t>
            </a:r>
          </a:p>
          <a:p>
            <a:pPr lvl="0" rtl="0">
              <a:lnSpc>
                <a:spcPct val="115000"/>
              </a:lnSpc>
              <a:spcBef>
                <a:spcPts val="0"/>
              </a:spcBef>
              <a:buClr>
                <a:schemeClr val="dk1"/>
              </a:buClr>
              <a:buSzPct val="45833"/>
              <a:buFont typeface="Arial"/>
              <a:buNone/>
            </a:pPr>
            <a:r>
              <a:rPr lang="en-GB" sz="2400" dirty="0" err="1"/>
              <a:t>Eg</a:t>
            </a:r>
            <a:r>
              <a:rPr lang="en-GB" sz="2400" dirty="0"/>
              <a:t> I have learnt about... </a:t>
            </a:r>
            <a:r>
              <a:rPr lang="en-GB" sz="2400" dirty="0" smtClean="0"/>
              <a:t>(</a:t>
            </a:r>
            <a:r>
              <a:rPr lang="en-GB" sz="1800" dirty="0" smtClean="0"/>
              <a:t>the structures used in programming, principles such as sequence, selection and iteration, testing, and documentation)</a:t>
            </a:r>
            <a:endParaRPr lang="en-GB" sz="1800" dirty="0"/>
          </a:p>
          <a:p>
            <a:pPr lvl="0" rtl="0">
              <a:lnSpc>
                <a:spcPct val="115000"/>
              </a:lnSpc>
              <a:spcBef>
                <a:spcPts val="0"/>
              </a:spcBef>
              <a:buClr>
                <a:schemeClr val="dk1"/>
              </a:buClr>
              <a:buSzPct val="45833"/>
              <a:buFont typeface="Arial"/>
              <a:buNone/>
            </a:pPr>
            <a:r>
              <a:rPr lang="en-GB" sz="2400" dirty="0"/>
              <a:t>I thought about .... </a:t>
            </a:r>
            <a:r>
              <a:rPr lang="en-GB" sz="2400" dirty="0" smtClean="0"/>
              <a:t>(</a:t>
            </a:r>
            <a:r>
              <a:rPr lang="en-GB" sz="1800" dirty="0" smtClean="0"/>
              <a:t>how to use MakeCode and the Code Connection, Minecraft Education Edition)</a:t>
            </a:r>
            <a:endParaRPr lang="en-GB" sz="1800" dirty="0"/>
          </a:p>
          <a:p>
            <a:pPr lvl="0">
              <a:spcBef>
                <a:spcPts val="0"/>
              </a:spcBef>
              <a:buClr>
                <a:schemeClr val="dk1"/>
              </a:buClr>
              <a:buSzPct val="45833"/>
              <a:buFont typeface="Arial"/>
              <a:buNone/>
            </a:pPr>
            <a:r>
              <a:rPr lang="en-GB" sz="2400" dirty="0"/>
              <a:t>I have being able to … </a:t>
            </a:r>
            <a:r>
              <a:rPr lang="en-GB" sz="2400" dirty="0" smtClean="0"/>
              <a:t>(</a:t>
            </a:r>
            <a:r>
              <a:rPr lang="en-GB" sz="1800" dirty="0" smtClean="0"/>
              <a:t>make programs that …</a:t>
            </a:r>
            <a:r>
              <a:rPr lang="en-GB" sz="2400" dirty="0" smtClean="0"/>
              <a:t>)</a:t>
            </a:r>
            <a:endParaRPr lang="en-GB" sz="2400" dirty="0"/>
          </a:p>
          <a:p>
            <a:pPr lvl="0">
              <a:spcBef>
                <a:spcPts val="0"/>
              </a:spcBef>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11700" y="445025"/>
            <a:ext cx="8520600" cy="4328400"/>
          </a:xfrm>
          <a:prstGeom prst="rect">
            <a:avLst/>
          </a:prstGeom>
        </p:spPr>
        <p:txBody>
          <a:bodyPr lIns="91425" tIns="91425" rIns="91425" bIns="91425" anchor="t" anchorCtr="0">
            <a:noAutofit/>
          </a:bodyPr>
          <a:lstStyle/>
          <a:p>
            <a:pPr lvl="0">
              <a:spcBef>
                <a:spcPts val="0"/>
              </a:spcBef>
              <a:buNone/>
            </a:pPr>
            <a:r>
              <a:rPr lang="en-GB" dirty="0"/>
              <a:t>Step 5: Knowledge how - what did you do to build knowledge and/or to make sense? </a:t>
            </a:r>
          </a:p>
          <a:p>
            <a:pPr lvl="0">
              <a:spcBef>
                <a:spcPts val="0"/>
              </a:spcBef>
              <a:buNone/>
            </a:pPr>
            <a:endParaRPr dirty="0"/>
          </a:p>
          <a:p>
            <a:pPr lvl="0">
              <a:spcBef>
                <a:spcPts val="0"/>
              </a:spcBef>
              <a:buNone/>
            </a:pPr>
            <a:r>
              <a:rPr lang="en-GB" sz="1800" b="1" dirty="0"/>
              <a:t>What have to learnt to do?</a:t>
            </a:r>
            <a:r>
              <a:rPr lang="en-GB" sz="1800" dirty="0"/>
              <a:t> </a:t>
            </a:r>
            <a:r>
              <a:rPr lang="en-GB" sz="1800" dirty="0" smtClean="0"/>
              <a:t>E.g. </a:t>
            </a:r>
            <a:r>
              <a:rPr lang="en-GB" sz="1800" dirty="0"/>
              <a:t>I have learnt to use </a:t>
            </a:r>
            <a:r>
              <a:rPr lang="en-GB" sz="1800" dirty="0" smtClean="0"/>
              <a:t>the MakeCode blocky programming language, the Code Connection with Minecraft Education Edition, the AS91883 Programming website resources, </a:t>
            </a:r>
            <a:r>
              <a:rPr lang="en-GB" sz="1800" dirty="0"/>
              <a:t>and assessment </a:t>
            </a:r>
            <a:r>
              <a:rPr lang="en-GB" sz="1800" dirty="0" smtClean="0"/>
              <a:t>template</a:t>
            </a:r>
            <a:r>
              <a:rPr lang="en-GB" sz="1800" dirty="0"/>
              <a:t>. Or I have </a:t>
            </a:r>
            <a:r>
              <a:rPr lang="en-GB" sz="1800" dirty="0" smtClean="0"/>
              <a:t>thought of a programming idea and implemented it using MakeCode and Minecraft.</a:t>
            </a:r>
            <a:endParaRPr lang="en-GB" sz="1800" dirty="0"/>
          </a:p>
          <a:p>
            <a:pPr lvl="0">
              <a:spcBef>
                <a:spcPts val="0"/>
              </a:spcBef>
              <a:buNone/>
            </a:pPr>
            <a:endParaRPr sz="1800" dirty="0"/>
          </a:p>
          <a:p>
            <a:pPr lvl="0">
              <a:spcBef>
                <a:spcPts val="0"/>
              </a:spcBef>
              <a:buClr>
                <a:schemeClr val="dk1"/>
              </a:buClr>
              <a:buSzPct val="61111"/>
              <a:buFont typeface="Arial"/>
              <a:buNone/>
            </a:pPr>
            <a:r>
              <a:rPr lang="en-GB" sz="1800" dirty="0"/>
              <a:t>I learnt how to ...</a:t>
            </a:r>
          </a:p>
          <a:p>
            <a:pPr lvl="0">
              <a:spcBef>
                <a:spcPts val="0"/>
              </a:spcBef>
              <a:buNone/>
            </a:pPr>
            <a:endParaRPr dirty="0"/>
          </a:p>
        </p:txBody>
      </p:sp>
    </p:spTree>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1016</TotalTime>
  <Words>562</Words>
  <Application>Microsoft Office PowerPoint</Application>
  <PresentationFormat>On-screen Show (16:9)</PresentationFormat>
  <Paragraphs>60</Paragraphs>
  <Slides>11</Slides>
  <Notes>11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11</vt:i4>
      </vt:variant>
    </vt:vector>
  </HeadingPairs>
  <TitlesOfParts>
    <vt:vector size="13" baseType="lpstr">
      <vt:lpstr>Arial</vt:lpstr>
      <vt:lpstr>simple-light-2</vt:lpstr>
      <vt:lpstr>Linc-ed</vt:lpstr>
      <vt:lpstr>Learning intentions  Find a Linc-Ed email in your school Gmail  Login to Linc-Ed Follow Linc-Ed steps to tell your parents and teachers at Alfriston College what you are doing in 11TGN Create a learning story about the learning you have been doing in 11TGN - using your MakeCode programs, and other learning in programming  </vt:lpstr>
      <vt:lpstr>Go to your school Gmail account  You will need to sign in to Google using your school email address Find the Linc-Ed email Click on the link http://alfristoncollege.linc-ed.com Use your email and password (in the email) to sign in  </vt:lpstr>
      <vt:lpstr>Add a title  Step 1: Type in a title for your story with the Class and Focus of Learning eg 11TGN1 - Computer programming using MakeCode and Minecraft.   </vt:lpstr>
      <vt:lpstr>Miss a line between each section of your story. Add evidence of your work Step 2:   Find your 11TGN Programming work. Embed the evidence (not your assessment) to go with your story from your google drive or you can drag and drop files from your computer.   The evidence could be a screenshot, or a snipping from the screen. Use the ‘prt sc’ key on your keyboard for a screenshot Us the Snipping tool to get a snip from the screen</vt:lpstr>
      <vt:lpstr>Step 3: Context -  where does this learning come from, where does it sit?   E.g. This is the work I have done on …  It shows the …  It relates to this course 11TGN by ...</vt:lpstr>
      <vt:lpstr>Step 4: Knowledge that  - what have you learnt so far?  Eg I have learnt about... (computer programming) I thought about .... (learning about computer programming theory, variables, if statements, loops, user input, sensing, commenting, expected and boundary test cases etc.) I have being able to … (make, run, document, and test programs)  Give an example  </vt:lpstr>
      <vt:lpstr>Step 4: Knowledge that  - what have you learnt so far?  Eg I have learnt about... (the structures used in programming, principles such as sequence, selection and iteration, testing, and documentation) I thought about .... (how to use MakeCode and the Code Connection, Minecraft Education Edition) I have being able to … (make programs that …) </vt:lpstr>
      <vt:lpstr>Step 5: Knowledge how - what did you do to build knowledge and/or to make sense?   What have to learnt to do? E.g. I have learnt to use the MakeCode blocky programming language, the Code Connection with Minecraft Education Edition, the AS91883 Programming website resources, and assessment template. Or I have thought of a programming idea and implemented it using MakeCode and Minecraft.  I learnt how to ... </vt:lpstr>
      <vt:lpstr>Step 6: Knowledge self -   These artefacts [?]  are valuable/important to me because (link to 10ILAs and/or LLVs),   .... it shows the progress I have made in .... it shows I have made progress in collaboration and confidence especially ... it’s about something I am passionate about ... I got to present it to ... I now think ... I now wonder ...  The 10 Independent Learning Actions (10 ILAs): wise, caring, resilient, joyful, persevering, creative, collaborative. Enterprising, thinking, and curious.  Life Long Values (LLV’s): Connection, Confidence, Character and Competence.  </vt:lpstr>
      <vt:lpstr>Step 7: Next - I still want to/need to work on ....   my next steps for these artefact are to  ...   I still want to/need to become more ...   I need to practise ....  Eg. computer programming using MakeCode and Minecraft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Linc-ed</dc:title>
  <dc:creator>Greg Smirk</dc:creator>
  <cp:lastModifiedBy>Greg Smirk</cp:lastModifiedBy>
  <cp:revision>6</cp:revision>
  <dcterms:modified xsi:type="dcterms:W3CDTF">2018-08-16T00:37:55Z</dcterms:modified>
</cp:coreProperties>
</file>